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2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674DC-EE42-454B-95BF-8C52048A81DF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8CE75-DCAF-4F5C-9696-055F5F0550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DC4DA-6565-479D-8188-705ADDAD2170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6277-F48A-4B49-B922-BE92AB2E06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1F6C8-96F1-4509-9577-135E98224B6D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EF56-1227-4685-8B45-56AA22D66E7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D4E0-1D9F-4BE6-B486-DCD82EC7911D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2B17E-4D74-4890-A468-E0AADFF7A27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52E54-171E-477F-8916-86C5AA01763A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E2F6A-164F-423B-8847-48641F48146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5359B-9F3E-4647-A04D-AD87F4C9D5D7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D11A-A4C6-4F9B-9B16-37EA6E18746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2245F-3685-47C5-9C66-153C3D41DDCE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C0CC8-77B9-4FFC-817A-C24D6E2711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547C-99DB-4823-82D1-FFB04B91D968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8BCB4-C93F-47B0-99BF-B7A2E36F69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BF19A-BC42-47FF-9C53-DE656CFBD7FF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AD1B-DC5F-4F5A-B56A-889BBCAA3D4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62D93-C8D8-4D85-849A-FEEB71481A3F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C9DE-5684-4775-BC75-DB9C9E83AA7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1D36C-B148-4E2E-8F33-D5AC6E697449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8BB88-3844-46FB-845A-5D6CC3B7629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A78311-E71A-4B77-A678-60A719BECD5A}" type="datetimeFigureOut">
              <a:rPr lang="en-CA"/>
              <a:pPr>
                <a:defRPr/>
              </a:pPr>
              <a:t>13/04/2011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D835F9-3372-438E-B2FE-1B7CE8A489D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55650" y="476250"/>
            <a:ext cx="7772400" cy="1470025"/>
          </a:xfrm>
        </p:spPr>
        <p:txBody>
          <a:bodyPr/>
          <a:lstStyle/>
          <a:p>
            <a:r>
              <a:rPr lang="en-US" sz="2800" smtClean="0">
                <a:latin typeface="Aachen BT"/>
              </a:rPr>
              <a:t>Workshop Session on</a:t>
            </a:r>
            <a:r>
              <a:rPr lang="en-US" smtClean="0">
                <a:latin typeface="Aachen BT"/>
              </a:rPr>
              <a:t> </a:t>
            </a:r>
            <a:br>
              <a:rPr lang="en-US" smtClean="0">
                <a:latin typeface="Aachen BT"/>
              </a:rPr>
            </a:br>
            <a:r>
              <a:rPr lang="en-US" b="1" smtClean="0">
                <a:latin typeface="Aachen BT"/>
              </a:rPr>
              <a:t>Solid Fuel Combustion</a:t>
            </a:r>
            <a:endParaRPr lang="en-CA" b="1" smtClean="0">
              <a:latin typeface="Aachen B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403350" y="1989138"/>
            <a:ext cx="6400800" cy="17526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or</a:t>
            </a:r>
          </a:p>
          <a:p>
            <a:r>
              <a:rPr lang="en-US" smtClean="0">
                <a:solidFill>
                  <a:schemeClr val="tx2"/>
                </a:solidFill>
              </a:rPr>
              <a:t>How I stopped preaching to the </a:t>
            </a:r>
            <a:r>
              <a:rPr lang="en-US" smtClean="0">
                <a:solidFill>
                  <a:schemeClr val="tx2"/>
                </a:solidFill>
                <a:latin typeface="Aachen BT"/>
              </a:rPr>
              <a:t>CHOIR </a:t>
            </a:r>
            <a:r>
              <a:rPr lang="en-US" smtClean="0">
                <a:solidFill>
                  <a:schemeClr val="tx2"/>
                </a:solidFill>
              </a:rPr>
              <a:t>and learned to love </a:t>
            </a:r>
            <a:r>
              <a:rPr lang="en-US" smtClean="0">
                <a:solidFill>
                  <a:schemeClr val="tx2"/>
                </a:solidFill>
                <a:latin typeface="Aachen BT"/>
              </a:rPr>
              <a:t>COAL</a:t>
            </a:r>
          </a:p>
          <a:p>
            <a:pPr>
              <a:lnSpc>
                <a:spcPct val="125000"/>
              </a:lnSpc>
            </a:pPr>
            <a:r>
              <a:rPr lang="en-CA" sz="400" smtClean="0">
                <a:solidFill>
                  <a:schemeClr val="tx1"/>
                </a:solidFill>
                <a:latin typeface="Aachen BT"/>
              </a:rPr>
              <a:t/>
            </a:r>
            <a:br>
              <a:rPr lang="en-CA" sz="400" smtClean="0">
                <a:solidFill>
                  <a:schemeClr val="tx1"/>
                </a:solidFill>
                <a:latin typeface="Aachen BT"/>
              </a:rPr>
            </a:br>
            <a:r>
              <a:rPr lang="en-CA" sz="2400" smtClean="0">
                <a:solidFill>
                  <a:schemeClr val="tx1"/>
                </a:solidFill>
                <a:latin typeface="Aachen BT"/>
              </a:rPr>
              <a:t>Position paper: </a:t>
            </a:r>
            <a:br>
              <a:rPr lang="en-CA" sz="2400" smtClean="0">
                <a:solidFill>
                  <a:schemeClr val="tx1"/>
                </a:solidFill>
                <a:latin typeface="Aachen BT"/>
              </a:rPr>
            </a:br>
            <a:r>
              <a:rPr lang="en-CA" sz="2400" b="1" smtClean="0">
                <a:solidFill>
                  <a:schemeClr val="tx1"/>
                </a:solidFill>
                <a:latin typeface="Aachen BT"/>
              </a:rPr>
              <a:t>Crispin Pemberton Pigott</a:t>
            </a:r>
            <a:br>
              <a:rPr lang="en-CA" sz="2400" b="1" smtClean="0">
                <a:solidFill>
                  <a:schemeClr val="tx1"/>
                </a:solidFill>
                <a:latin typeface="Aachen BT"/>
              </a:rPr>
            </a:br>
            <a:r>
              <a:rPr lang="en-CA" sz="2400" smtClean="0">
                <a:solidFill>
                  <a:schemeClr val="tx1"/>
                </a:solidFill>
                <a:latin typeface="Aachen BT"/>
              </a:rPr>
              <a:t>New Dawn Engineering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71550" y="5321300"/>
            <a:ext cx="7488238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ct val="50000"/>
              </a:spcBef>
            </a:pPr>
            <a:r>
              <a:rPr lang="en-GB"/>
              <a:t>Workshop on Domestic Stoves</a:t>
            </a:r>
            <a:br>
              <a:rPr lang="en-GB"/>
            </a:br>
            <a:r>
              <a:rPr lang="en-GB"/>
              <a:t>International Conference on Domestic Use of Energy: DUE 2011,</a:t>
            </a:r>
            <a:br>
              <a:rPr lang="en-GB"/>
            </a:br>
            <a:r>
              <a:rPr lang="en-GB"/>
              <a:t> Cape Peninsula University of Technology, Belville, 12 – 13 April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achen BT"/>
              </a:rPr>
              <a:t>ELCD PM2.5 Reduction</a:t>
            </a:r>
            <a:endParaRPr lang="en-CA" smtClean="0">
              <a:latin typeface="Aachen BT"/>
            </a:endParaRPr>
          </a:p>
        </p:txBody>
      </p:sp>
      <p:pic>
        <p:nvPicPr>
          <p:cNvPr id="22530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813" y="1341438"/>
            <a:ext cx="8842375" cy="4324350"/>
          </a:xfrm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700338" y="5300663"/>
            <a:ext cx="2376487" cy="366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Time (minutes)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101725"/>
            <a:ext cx="18732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PM 2.5/m</a:t>
            </a:r>
            <a:r>
              <a:rPr lang="en-GB" baseline="30000"/>
              <a:t>3  </a:t>
            </a:r>
            <a:r>
              <a:rPr lang="en-GB">
                <a:latin typeface="Calibri" pitchFamily="34" charset="0"/>
              </a:rPr>
              <a:t>&amp; </a:t>
            </a:r>
            <a:r>
              <a:rPr lang="en-GB" sz="2000">
                <a:latin typeface="Calibri" pitchFamily="34" charset="0"/>
              </a:rPr>
              <a:t>Mass burned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achen BT"/>
              </a:rPr>
              <a:t>Crossdraft PM 2.5 Reduction</a:t>
            </a:r>
            <a:endParaRPr lang="en-CA" smtClean="0">
              <a:latin typeface="Aachen BT"/>
            </a:endParaRPr>
          </a:p>
        </p:txBody>
      </p:sp>
      <p:pic>
        <p:nvPicPr>
          <p:cNvPr id="2355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484313"/>
            <a:ext cx="8550275" cy="4105275"/>
          </a:xfrm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700338" y="5300663"/>
            <a:ext cx="2376487" cy="366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Time (minutes)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1101725"/>
            <a:ext cx="18732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PM 2.5/m</a:t>
            </a:r>
            <a:r>
              <a:rPr lang="en-GB" baseline="30000"/>
              <a:t>3  </a:t>
            </a:r>
            <a:r>
              <a:rPr lang="en-GB">
                <a:latin typeface="Calibri" pitchFamily="34" charset="0"/>
              </a:rPr>
              <a:t>&amp; </a:t>
            </a:r>
            <a:r>
              <a:rPr lang="en-GB" sz="2000">
                <a:latin typeface="Calibri" pitchFamily="34" charset="0"/>
              </a:rPr>
              <a:t>Mass burned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achen BT"/>
              </a:rPr>
              <a:t>TLUD PM2.5 reduction</a:t>
            </a:r>
            <a:endParaRPr lang="en-CA" smtClean="0">
              <a:latin typeface="Aachen BT"/>
            </a:endParaRPr>
          </a:p>
        </p:txBody>
      </p:sp>
      <p:pic>
        <p:nvPicPr>
          <p:cNvPr id="24578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341438"/>
            <a:ext cx="8666163" cy="4151312"/>
          </a:xfrm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700338" y="5229225"/>
            <a:ext cx="2376487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Time (minutes)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0" y="1101725"/>
            <a:ext cx="18732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PM 2.5/m</a:t>
            </a:r>
            <a:r>
              <a:rPr lang="en-GB" baseline="30000"/>
              <a:t>3  </a:t>
            </a:r>
            <a:r>
              <a:rPr lang="en-GB">
                <a:latin typeface="Calibri" pitchFamily="34" charset="0"/>
              </a:rPr>
              <a:t>&amp; </a:t>
            </a:r>
            <a:r>
              <a:rPr lang="en-GB" sz="2000">
                <a:latin typeface="Calibri" pitchFamily="34" charset="0"/>
              </a:rPr>
              <a:t>Mass burned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achen BT"/>
              </a:rPr>
              <a:t>Hopper + crossdraft PM 2.5 reduction</a:t>
            </a:r>
            <a:endParaRPr lang="en-CA" sz="3600" smtClean="0">
              <a:latin typeface="Aachen BT"/>
            </a:endParaRPr>
          </a:p>
        </p:txBody>
      </p:sp>
      <p:pic>
        <p:nvPicPr>
          <p:cNvPr id="25602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341438"/>
            <a:ext cx="8777288" cy="4176712"/>
          </a:xfrm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700338" y="5157788"/>
            <a:ext cx="2376487" cy="366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Time (minutes)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1101725"/>
            <a:ext cx="18732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PM 2.5/m</a:t>
            </a:r>
            <a:r>
              <a:rPr lang="en-GB" baseline="30000"/>
              <a:t>3  </a:t>
            </a:r>
            <a:r>
              <a:rPr lang="en-GB">
                <a:latin typeface="Calibri" pitchFamily="34" charset="0"/>
              </a:rPr>
              <a:t>&amp; </a:t>
            </a:r>
            <a:r>
              <a:rPr lang="en-GB" sz="2000">
                <a:latin typeface="Calibri" pitchFamily="34" charset="0"/>
              </a:rPr>
              <a:t>Mass burned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latin typeface="Aachen BT"/>
              </a:rPr>
              <a:t>Comparison of 20 stoves PM 2.5</a:t>
            </a:r>
            <a:endParaRPr lang="en-CA" sz="3600" smtClean="0">
              <a:latin typeface="Aachen BT"/>
            </a:endParaRPr>
          </a:p>
        </p:txBody>
      </p:sp>
      <p:pic>
        <p:nvPicPr>
          <p:cNvPr id="26626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276475"/>
            <a:ext cx="8697913" cy="3852863"/>
          </a:xfrm>
        </p:spPr>
      </p:pic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611188" y="3421063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achen BT"/>
              </a:rPr>
              <a:t>Baseline</a:t>
            </a:r>
            <a:endParaRPr lang="en-CA" b="1">
              <a:latin typeface="Aachen BT"/>
            </a:endParaRP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5940425" y="3068638"/>
            <a:ext cx="2085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achen BT"/>
              </a:rPr>
              <a:t>“Improved” stove</a:t>
            </a:r>
            <a:endParaRPr lang="en-CA" sz="2000">
              <a:latin typeface="Aachen BT"/>
            </a:endParaRP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2593975" y="4437063"/>
            <a:ext cx="1976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achen BT"/>
              </a:rPr>
              <a:t>Really improved!</a:t>
            </a:r>
            <a:endParaRPr lang="en-CA">
              <a:latin typeface="Aachen BT"/>
            </a:endParaRP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395288" y="981075"/>
            <a:ext cx="83105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Official Target 2008: 30% reduction   </a:t>
            </a:r>
            <a:br>
              <a:rPr lang="en-US" sz="2000" b="1">
                <a:latin typeface="Calibri" pitchFamily="34" charset="0"/>
              </a:rPr>
            </a:br>
            <a:r>
              <a:rPr lang="en-US" sz="2000" b="1">
                <a:latin typeface="Calibri" pitchFamily="34" charset="0"/>
              </a:rPr>
              <a:t>Unofficial Target: Target: 98% reduction</a:t>
            </a:r>
          </a:p>
          <a:p>
            <a:r>
              <a:rPr lang="en-US" sz="2000" b="1">
                <a:latin typeface="Calibri" pitchFamily="34" charset="0"/>
              </a:rPr>
              <a:t>Achieved March 2011:    5 successful products &gt;98% reduction</a:t>
            </a:r>
            <a:br>
              <a:rPr lang="en-US" sz="2000" b="1">
                <a:latin typeface="Calibri" pitchFamily="34" charset="0"/>
              </a:rPr>
            </a:br>
            <a:r>
              <a:rPr lang="en-US" sz="2000" b="1">
                <a:latin typeface="Calibri" pitchFamily="34" charset="0"/>
              </a:rPr>
              <a:t>                                              Best: &gt;99% (3 products)</a:t>
            </a:r>
            <a:endParaRPr lang="en-CA" sz="2000" b="1">
              <a:latin typeface="Calibri" pitchFamily="34" charset="0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971550" y="3716338"/>
            <a:ext cx="0" cy="7207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802438" y="3429000"/>
            <a:ext cx="1441450" cy="0"/>
          </a:xfrm>
          <a:prstGeom prst="line">
            <a:avLst/>
          </a:prstGeom>
          <a:noFill/>
          <a:ln w="50800">
            <a:solidFill>
              <a:srgbClr val="99CC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0" y="2133600"/>
            <a:ext cx="1079500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PM 2.5 per</a:t>
            </a:r>
            <a:br>
              <a:rPr lang="en-GB" b="1"/>
            </a:br>
            <a:r>
              <a:rPr lang="en-GB" b="1"/>
              <a:t>Net MJ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4925" y="3236913"/>
            <a:ext cx="6477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600" b="1"/>
              <a:t>2000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6513" y="4365625"/>
            <a:ext cx="6477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600" b="1"/>
              <a:t>1000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0" y="4941888"/>
            <a:ext cx="6477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600" b="1"/>
              <a:t>500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achen BT"/>
              </a:rPr>
              <a:t>What COAL is not</a:t>
            </a:r>
            <a:endParaRPr lang="en-CA" sz="4000" smtClean="0">
              <a:latin typeface="Aachen BT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sz="2800" smtClean="0"/>
              <a:t>is not a dirty smoky fuel any more than paraffin is (and it is not)</a:t>
            </a:r>
          </a:p>
          <a:p>
            <a:pPr>
              <a:spcBef>
                <a:spcPct val="40000"/>
              </a:spcBef>
            </a:pPr>
            <a:r>
              <a:rPr lang="en-US" sz="2800" smtClean="0"/>
              <a:t>does not contain ‘smoke’</a:t>
            </a:r>
          </a:p>
          <a:p>
            <a:pPr>
              <a:spcBef>
                <a:spcPct val="40000"/>
              </a:spcBef>
            </a:pPr>
            <a:r>
              <a:rPr lang="en-US" sz="2800" smtClean="0"/>
              <a:t>does not contain carbon-monoxide (CO)</a:t>
            </a:r>
          </a:p>
          <a:p>
            <a:pPr>
              <a:spcBef>
                <a:spcPct val="40000"/>
              </a:spcBef>
            </a:pPr>
            <a:r>
              <a:rPr lang="en-US" sz="2800" smtClean="0"/>
              <a:t>does not contain particulate matter</a:t>
            </a:r>
          </a:p>
          <a:p>
            <a:pPr>
              <a:spcBef>
                <a:spcPct val="40000"/>
              </a:spcBef>
            </a:pPr>
            <a:r>
              <a:rPr lang="en-US" sz="2800" smtClean="0"/>
              <a:t>does not cause radiation burns or radon gas or any nuclear threat not already present in bananas (which contain Potassium 40)</a:t>
            </a:r>
          </a:p>
          <a:p>
            <a:endParaRPr lang="en-CA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Aachen BT"/>
              </a:rPr>
              <a:t>What COAL is</a:t>
            </a:r>
            <a:endParaRPr lang="en-CA" sz="4000" smtClean="0">
              <a:latin typeface="Aachen B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it is very old </a:t>
            </a:r>
            <a:r>
              <a:rPr lang="en-US" sz="2800" dirty="0" smtClean="0"/>
              <a:t>biomass – the old green</a:t>
            </a:r>
            <a:endParaRPr lang="en-US" sz="28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it is (usually) a high energy fuel per kg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it is relatively low in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compared with new biomass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it is widely used by poor people for almost all their energy needs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it is widely vilified as a ‘dirty fuel’, in fact it has been demonized as the very definition of dirty fuel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C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achen BT"/>
              </a:rPr>
              <a:t>Why do COAL stoves smoke?</a:t>
            </a:r>
            <a:endParaRPr lang="en-CA" sz="3600" smtClean="0">
              <a:latin typeface="Aachen BT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because the stove does not burn all the fuel</a:t>
            </a:r>
          </a:p>
          <a:p>
            <a:r>
              <a:rPr lang="en-US" sz="2800" smtClean="0"/>
              <a:t>or all the CO </a:t>
            </a:r>
          </a:p>
          <a:p>
            <a:r>
              <a:rPr lang="en-US" sz="2800" smtClean="0"/>
              <a:t>or all the smoke</a:t>
            </a:r>
          </a:p>
          <a:p>
            <a:r>
              <a:rPr lang="en-US" sz="2800" smtClean="0"/>
              <a:t>because the stove was not designed to burn coal</a:t>
            </a:r>
          </a:p>
          <a:p>
            <a:r>
              <a:rPr lang="en-US" sz="2800" smtClean="0"/>
              <a:t>It is the </a:t>
            </a:r>
            <a:r>
              <a:rPr lang="en-US" sz="2800" smtClean="0">
                <a:latin typeface="Aachen BT"/>
              </a:rPr>
              <a:t>STOVE </a:t>
            </a:r>
            <a:r>
              <a:rPr lang="en-US" sz="2800" smtClean="0"/>
              <a:t>which smokes, </a:t>
            </a:r>
            <a:br>
              <a:rPr lang="en-US" sz="2800" smtClean="0"/>
            </a:br>
            <a:r>
              <a:rPr lang="en-US" sz="2800" smtClean="0"/>
              <a:t>not the </a:t>
            </a:r>
            <a:r>
              <a:rPr lang="en-US" sz="2800" smtClean="0">
                <a:latin typeface="Aachen BT"/>
              </a:rPr>
              <a:t>COAL</a:t>
            </a:r>
            <a:r>
              <a:rPr lang="en-US" sz="2800" smtClean="0"/>
              <a:t>!</a:t>
            </a:r>
            <a:endParaRPr lang="en-CA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>
                <a:latin typeface="Aachen BT"/>
              </a:rPr>
              <a:t>Baseline Stove Emissions of PM 2.5</a:t>
            </a:r>
            <a:endParaRPr lang="en-CA" sz="3200" smtClean="0">
              <a:latin typeface="Aachen BT"/>
            </a:endParaRPr>
          </a:p>
        </p:txBody>
      </p:sp>
      <p:pic>
        <p:nvPicPr>
          <p:cNvPr id="17410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412875"/>
            <a:ext cx="8593138" cy="41052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achen BT"/>
              </a:rPr>
              <a:t>Clean ways to burn COAL</a:t>
            </a:r>
            <a:endParaRPr lang="en-CA" smtClean="0">
              <a:latin typeface="Aachen B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 marL="609600" indent="-609600"/>
            <a:r>
              <a:rPr lang="en-US" smtClean="0"/>
              <a:t>Fluidised beds? Not really, at least no so far.</a:t>
            </a:r>
          </a:p>
          <a:p>
            <a:pPr marL="609600" indent="-609600"/>
            <a:r>
              <a:rPr lang="en-US" smtClean="0"/>
              <a:t>In a cast iron coal stove? Not really, so far.</a:t>
            </a:r>
          </a:p>
          <a:p>
            <a:pPr marL="609600" indent="-609600"/>
            <a:r>
              <a:rPr lang="en-US" smtClean="0"/>
              <a:t>Co-fired with wood? Bad experience so far.</a:t>
            </a:r>
          </a:p>
          <a:p>
            <a:pPr marL="609600" indent="-609600"/>
            <a:r>
              <a:rPr lang="en-US" smtClean="0"/>
              <a:t>Gasifier, yielding coke? Big energy losses.</a:t>
            </a:r>
          </a:p>
          <a:p>
            <a:pPr marL="609600" indent="-609600">
              <a:buFont typeface="Arial" charset="0"/>
              <a:buNone/>
            </a:pPr>
            <a:r>
              <a:rPr lang="en-US" smtClean="0"/>
              <a:t>Only three methods found so far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Top-lit Up-draft (TLUD) stoves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Bottom-lit Down-draft (BLDD) stoves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End-lit Cross-draft (ELCD) stoves</a:t>
            </a:r>
          </a:p>
          <a:p>
            <a:pPr marL="609600" indent="-609600"/>
            <a:endParaRPr lang="en-CA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3200" b="1" smtClean="0">
                <a:latin typeface="Aachen BT"/>
              </a:rPr>
              <a:t>Why do these three methods work?</a:t>
            </a:r>
            <a:endParaRPr lang="en-CA" sz="3200" b="1" smtClean="0">
              <a:latin typeface="Aachen B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145088"/>
          </a:xfrm>
        </p:spPr>
        <p:txBody>
          <a:bodyPr>
            <a:normAutofit/>
          </a:bodyPr>
          <a:lstStyle/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mtClean="0"/>
              <a:t> </a:t>
            </a:r>
            <a:r>
              <a:rPr lang="en-US" sz="2800" smtClean="0"/>
              <a:t>They have </a:t>
            </a:r>
            <a:r>
              <a:rPr lang="en-US" sz="2800" smtClean="0">
                <a:latin typeface="Aachen BT"/>
              </a:rPr>
              <a:t>common elements </a:t>
            </a:r>
            <a:r>
              <a:rPr lang="en-US" sz="2800" smtClean="0"/>
              <a:t>in their design:</a:t>
            </a:r>
          </a:p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z="2600" smtClean="0"/>
              <a:t> Only a </a:t>
            </a:r>
            <a:r>
              <a:rPr lang="en-US" sz="2600" smtClean="0">
                <a:latin typeface="Aachen BT"/>
              </a:rPr>
              <a:t>small portion </a:t>
            </a:r>
            <a:r>
              <a:rPr lang="en-US" sz="2600" smtClean="0"/>
              <a:t>of the fuel is ignited at once</a:t>
            </a:r>
          </a:p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z="2800" smtClean="0"/>
              <a:t> Newly evaporated volatiles are passed through </a:t>
            </a:r>
            <a:br>
              <a:rPr lang="en-US" sz="2800" smtClean="0"/>
            </a:br>
            <a:r>
              <a:rPr lang="en-US" sz="2800" smtClean="0"/>
              <a:t>   a bed of </a:t>
            </a:r>
            <a:r>
              <a:rPr lang="en-US" sz="2800" smtClean="0">
                <a:latin typeface="Aachen BT"/>
              </a:rPr>
              <a:t>hot coke</a:t>
            </a:r>
          </a:p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z="2800" smtClean="0"/>
              <a:t> The volatiles are </a:t>
            </a:r>
            <a:r>
              <a:rPr lang="en-US" sz="2800" smtClean="0">
                <a:latin typeface="Aachen BT"/>
              </a:rPr>
              <a:t>cracked</a:t>
            </a:r>
            <a:r>
              <a:rPr lang="en-US" sz="2800" smtClean="0"/>
              <a:t> to make producer gas</a:t>
            </a:r>
          </a:p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z="2800" smtClean="0"/>
              <a:t> Ash is </a:t>
            </a:r>
            <a:r>
              <a:rPr lang="en-US" sz="2800" smtClean="0">
                <a:latin typeface="Aachen BT"/>
              </a:rPr>
              <a:t>cleared</a:t>
            </a:r>
            <a:r>
              <a:rPr lang="en-US" sz="2800" smtClean="0"/>
              <a:t> from the places where gases burn</a:t>
            </a:r>
          </a:p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z="2800" smtClean="0"/>
              <a:t> Excess air is limited =&gt; good </a:t>
            </a:r>
            <a:r>
              <a:rPr lang="en-US" sz="2800" smtClean="0">
                <a:latin typeface="Aachen BT"/>
              </a:rPr>
              <a:t>air:fuel ratio</a:t>
            </a:r>
          </a:p>
          <a:p>
            <a:pPr marL="355600" indent="-355600">
              <a:lnSpc>
                <a:spcPct val="90000"/>
              </a:lnSpc>
              <a:spcBef>
                <a:spcPct val="45000"/>
              </a:spcBef>
              <a:buFontTx/>
              <a:buChar char="•"/>
            </a:pPr>
            <a:r>
              <a:rPr lang="en-US" sz="2800" smtClean="0"/>
              <a:t> Correct </a:t>
            </a:r>
            <a:r>
              <a:rPr lang="en-US" sz="2800" b="1" i="1" smtClean="0">
                <a:latin typeface="Aachen BT"/>
              </a:rPr>
              <a:t>primary:secondary </a:t>
            </a:r>
            <a:r>
              <a:rPr lang="en-US" sz="2800" smtClean="0">
                <a:latin typeface="Aachen BT"/>
              </a:rPr>
              <a:t>air </a:t>
            </a:r>
            <a:r>
              <a:rPr lang="en-US" sz="2800" smtClean="0"/>
              <a:t>split </a:t>
            </a:r>
            <a:br>
              <a:rPr lang="en-US" sz="2800" smtClean="0"/>
            </a:br>
            <a:r>
              <a:rPr lang="en-US" sz="2800" smtClean="0"/>
              <a:t>   (not the same as the correct </a:t>
            </a:r>
            <a:r>
              <a:rPr lang="en-US" sz="2800" b="1" i="1" smtClean="0"/>
              <a:t>air:fuel</a:t>
            </a:r>
            <a:r>
              <a:rPr lang="en-US" sz="2800" smtClean="0"/>
              <a:t> ratio)</a:t>
            </a:r>
            <a:endParaRPr lang="en-CA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mtClean="0">
                <a:latin typeface="Aachen BT"/>
              </a:rPr>
              <a:t>Hopper-fed cross draft stove</a:t>
            </a:r>
            <a:endParaRPr lang="en-CA" smtClean="0">
              <a:latin typeface="Aachen BT"/>
            </a:endParaRPr>
          </a:p>
        </p:txBody>
      </p:sp>
      <p:pic>
        <p:nvPicPr>
          <p:cNvPr id="20482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6550" y="1600200"/>
            <a:ext cx="5930900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mtClean="0">
                <a:latin typeface="Aachen BT"/>
              </a:rPr>
              <a:t>The gas path is long</a:t>
            </a:r>
            <a:endParaRPr lang="en-CA" smtClean="0">
              <a:latin typeface="Aachen BT"/>
            </a:endParaRPr>
          </a:p>
        </p:txBody>
      </p:sp>
      <p:pic>
        <p:nvPicPr>
          <p:cNvPr id="21506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125538"/>
            <a:ext cx="6681787" cy="53149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391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Workshop Session on  Solid Fuel Combustion</vt:lpstr>
      <vt:lpstr>What COAL is not</vt:lpstr>
      <vt:lpstr>What COAL is</vt:lpstr>
      <vt:lpstr>Why do COAL stoves smoke?</vt:lpstr>
      <vt:lpstr>Baseline Stove Emissions of PM 2.5</vt:lpstr>
      <vt:lpstr>Clean ways to burn COAL</vt:lpstr>
      <vt:lpstr>Why do these three methods work?</vt:lpstr>
      <vt:lpstr>Hopper-fed cross draft stove</vt:lpstr>
      <vt:lpstr>The gas path is long</vt:lpstr>
      <vt:lpstr>ELCD PM2.5 Reduction</vt:lpstr>
      <vt:lpstr>Crossdraft PM 2.5 Reduction</vt:lpstr>
      <vt:lpstr>TLUD PM2.5 reduction</vt:lpstr>
      <vt:lpstr>Hopper + crossdraft PM 2.5 reduction</vt:lpstr>
      <vt:lpstr>Comparison of 20 stoves PM 2.5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Crispin Pemberton-Pigott</dc:creator>
  <cp:lastModifiedBy>Crispin Pemberton-Pigott</cp:lastModifiedBy>
  <cp:revision>19</cp:revision>
  <dcterms:created xsi:type="dcterms:W3CDTF">2011-04-12T11:49:28Z</dcterms:created>
  <dcterms:modified xsi:type="dcterms:W3CDTF">2011-04-13T07:01:21Z</dcterms:modified>
</cp:coreProperties>
</file>